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619" r:id="rId3"/>
    <p:sldId id="963" r:id="rId4"/>
    <p:sldId id="864" r:id="rId5"/>
    <p:sldId id="965" r:id="rId6"/>
    <p:sldId id="966" r:id="rId7"/>
    <p:sldId id="967" r:id="rId8"/>
    <p:sldId id="968" r:id="rId9"/>
    <p:sldId id="969" r:id="rId10"/>
    <p:sldId id="971" r:id="rId11"/>
    <p:sldId id="972" r:id="rId12"/>
    <p:sldId id="970" r:id="rId13"/>
    <p:sldId id="973" r:id="rId14"/>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94660"/>
  </p:normalViewPr>
  <p:slideViewPr>
    <p:cSldViewPr snapToGrid="0">
      <p:cViewPr varScale="1">
        <p:scale>
          <a:sx n="64" d="100"/>
          <a:sy n="64" d="100"/>
        </p:scale>
        <p:origin x="90"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12/19/2020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12/19/2020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12/19/2020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12/19/2020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12/19/2020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12/19/2020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12/19/2020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12/19/2020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12/19/2020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12/19/2020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12/19/2020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12/19/2020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12/19/2020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12/19/2020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12/19/2020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12/19/2020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7" name="Picture 6" descr="A picture containing night, outdoor, dark, light&#10;&#10;Description automatically generated">
            <a:extLst>
              <a:ext uri="{FF2B5EF4-FFF2-40B4-BE49-F238E27FC236}">
                <a16:creationId xmlns:a16="http://schemas.microsoft.com/office/drawing/2014/main" id="{706C6118-D3B0-4F22-8EB3-E5C3FE1C6CA3}"/>
              </a:ext>
            </a:extLst>
          </p:cNvPr>
          <p:cNvPicPr>
            <a:picLocks noChangeAspect="1"/>
          </p:cNvPicPr>
          <p:nvPr/>
        </p:nvPicPr>
        <p:blipFill>
          <a:blip r:embed="rId2"/>
          <a:stretch>
            <a:fillRect/>
          </a:stretch>
        </p:blipFill>
        <p:spPr>
          <a:xfrm>
            <a:off x="3549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350728" y="2105561"/>
            <a:ext cx="6826687" cy="1323439"/>
          </a:xfrm>
          <a:prstGeom prst="rect">
            <a:avLst/>
          </a:prstGeom>
          <a:noFill/>
        </p:spPr>
        <p:txBody>
          <a:bodyPr wrap="square" rtlCol="0">
            <a:spAutoFit/>
          </a:bodyPr>
          <a:lstStyle/>
          <a:p>
            <a:pPr algn="ctr"/>
            <a:r>
              <a:rPr lang="en-US" sz="4000" b="1" dirty="0">
                <a:latin typeface="Candara" panose="020E0502030303020204" pitchFamily="34" charset="0"/>
              </a:rPr>
              <a:t>The Incarnation of Christ</a:t>
            </a:r>
          </a:p>
          <a:p>
            <a:pPr algn="ctr"/>
            <a:r>
              <a:rPr lang="en-US" sz="4000" b="1" dirty="0">
                <a:latin typeface="Candara" panose="020E0502030303020204" pitchFamily="34" charset="0"/>
              </a:rPr>
              <a:t>John 1:1-14</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5931074"/>
            <a:ext cx="11135639" cy="830997"/>
          </a:xfrm>
          <a:prstGeom prst="rect">
            <a:avLst/>
          </a:prstGeom>
          <a:noFill/>
        </p:spPr>
        <p:txBody>
          <a:bodyPr wrap="square" rtlCol="0">
            <a:spAutoFit/>
          </a:bodyPr>
          <a:lstStyle/>
          <a:p>
            <a:pPr marL="0" marR="0" algn="ctr">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And the Word became flesh, and dwelt among us, and we saw His glory, </a:t>
            </a:r>
          </a:p>
          <a:p>
            <a:pPr marL="0" marR="0" algn="ctr">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glory as of the only begotten from the Father, full of grace and truth.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December 20, 2020</a:t>
            </a: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night, star, outdoor object&#10;&#10;Description automatically generated">
            <a:extLst>
              <a:ext uri="{FF2B5EF4-FFF2-40B4-BE49-F238E27FC236}">
                <a16:creationId xmlns:a16="http://schemas.microsoft.com/office/drawing/2014/main" id="{F75D4B68-C246-49E1-B682-68649205CE20}"/>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1 John 1:1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2554545"/>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cs typeface="Arial" panose="020B0604020202020204" pitchFamily="34" charset="0"/>
              </a:rPr>
              <a:t>What was from the beginning, what we have heard, what we have seen with our eyes, what we have looked at and touched with our hands, concerning the Word of Life —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559822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night, star, outdoor object&#10;&#10;Description automatically generated">
            <a:extLst>
              <a:ext uri="{FF2B5EF4-FFF2-40B4-BE49-F238E27FC236}">
                <a16:creationId xmlns:a16="http://schemas.microsoft.com/office/drawing/2014/main" id="{F75D4B68-C246-49E1-B682-68649205CE20}"/>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Hebrews 11:6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193899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cs typeface="Arial" panose="020B0604020202020204" pitchFamily="34" charset="0"/>
              </a:rPr>
              <a:t>And without faith it is impossible to please Him, for he who comes to God must believe that He is and that He is a rewarder of those who seek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947965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night, star, outdoor object&#10;&#10;Description automatically generated">
            <a:extLst>
              <a:ext uri="{FF2B5EF4-FFF2-40B4-BE49-F238E27FC236}">
                <a16:creationId xmlns:a16="http://schemas.microsoft.com/office/drawing/2014/main" id="{F75D4B68-C246-49E1-B682-68649205CE20}"/>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Hebrews 12:1-3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5632311"/>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Arial" panose="020B0604020202020204" pitchFamily="34" charset="0"/>
              </a:rPr>
              <a:t>1 Therefore, since we have so great a cloud of witnesses surrounding us, let us also lay aside every encumbrance and the sin which so easily entangles us, and let us run with endurance the race that is set before us, 2 fixing our eyes on Jesus, the author and perfecter of faith, who for the joy set before Him endured the cross, despising the shame, and has sat down at the right hand of the throne of God. 3 For consider Him who has endured such hostility by sinners against Himself, so that you will not grow weary and lose heart.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001991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night, outdoor, dark, light&#10;&#10;Description automatically generated">
            <a:extLst>
              <a:ext uri="{FF2B5EF4-FFF2-40B4-BE49-F238E27FC236}">
                <a16:creationId xmlns:a16="http://schemas.microsoft.com/office/drawing/2014/main" id="{706C6118-D3B0-4F22-8EB3-E5C3FE1C6CA3}"/>
              </a:ext>
            </a:extLst>
          </p:cNvPr>
          <p:cNvPicPr>
            <a:picLocks noChangeAspect="1"/>
          </p:cNvPicPr>
          <p:nvPr/>
        </p:nvPicPr>
        <p:blipFill>
          <a:blip r:embed="rId2"/>
          <a:stretch>
            <a:fillRect/>
          </a:stretch>
        </p:blipFill>
        <p:spPr>
          <a:xfrm>
            <a:off x="3549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350728" y="2105561"/>
            <a:ext cx="6826687" cy="1323439"/>
          </a:xfrm>
          <a:prstGeom prst="rect">
            <a:avLst/>
          </a:prstGeom>
          <a:noFill/>
        </p:spPr>
        <p:txBody>
          <a:bodyPr wrap="square" rtlCol="0">
            <a:spAutoFit/>
          </a:bodyPr>
          <a:lstStyle/>
          <a:p>
            <a:pPr algn="ctr"/>
            <a:r>
              <a:rPr lang="en-US" sz="4000" b="1" dirty="0">
                <a:latin typeface="Candara" panose="020E0502030303020204" pitchFamily="34" charset="0"/>
              </a:rPr>
              <a:t>The Incarnation of Christ</a:t>
            </a:r>
          </a:p>
          <a:p>
            <a:pPr algn="ctr"/>
            <a:r>
              <a:rPr lang="en-US" sz="4000" b="1" dirty="0">
                <a:latin typeface="Candara" panose="020E0502030303020204" pitchFamily="34" charset="0"/>
              </a:rPr>
              <a:t>John 1:1-14</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5931074"/>
            <a:ext cx="11135639" cy="830997"/>
          </a:xfrm>
          <a:prstGeom prst="rect">
            <a:avLst/>
          </a:prstGeom>
          <a:noFill/>
        </p:spPr>
        <p:txBody>
          <a:bodyPr wrap="square" rtlCol="0">
            <a:spAutoFit/>
          </a:bodyPr>
          <a:lstStyle/>
          <a:p>
            <a:pPr marL="0" marR="0" algn="ctr">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And the Word became flesh, and dwelt among us, and we saw His glory, </a:t>
            </a:r>
          </a:p>
          <a:p>
            <a:pPr marL="0" marR="0" algn="ctr">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glory as of the only begotten from the Father, full of grace and truth.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December 20, 2020</a:t>
            </a:r>
          </a:p>
        </p:txBody>
      </p:sp>
    </p:spTree>
    <p:extLst>
      <p:ext uri="{BB962C8B-B14F-4D97-AF65-F5344CB8AC3E}">
        <p14:creationId xmlns:p14="http://schemas.microsoft.com/office/powerpoint/2010/main" val="2663283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night, star, outdoor object&#10;&#10;Description automatically generated">
            <a:extLst>
              <a:ext uri="{FF2B5EF4-FFF2-40B4-BE49-F238E27FC236}">
                <a16:creationId xmlns:a16="http://schemas.microsoft.com/office/drawing/2014/main" id="{F75D4B68-C246-49E1-B682-68649205CE20}"/>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John 1:1-9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5016758"/>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Times New Roman" panose="02020603050405020304" pitchFamily="18" charset="0"/>
              </a:rPr>
              <a:t>1 In the beginning was the Word, and the Word was with God, and the Word was God. 2 He was in the beginning with God. 3 All things came into being through Him, and apart from Him nothing came into being that has come into being. 4 In Him was life, and the life was the Light of men. 5 The Light shines in the darkness, and the darkness did not comprehend it. 6 There came a man sent from God, whose name was John. 7 He came as a witness, to testify about the Light, so that all might believe through him. 8 He was not the Light, but he came to testify about the Light. 9 There was the true Light which, coming into the world, enlightens every man.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962808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night, star, outdoor object&#10;&#10;Description automatically generated">
            <a:extLst>
              <a:ext uri="{FF2B5EF4-FFF2-40B4-BE49-F238E27FC236}">
                <a16:creationId xmlns:a16="http://schemas.microsoft.com/office/drawing/2014/main" id="{F75D4B68-C246-49E1-B682-68649205CE20}"/>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John 1:10-14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4031873"/>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10 He was in the world, and the world was made through Him, and the world did not know Him. 11 He came to His own, and those who were His own did not receive Him. 12 But as many as received Him, to them He gave the right to become children of God, even to those who believe in His name, 13 who were born, not of blood nor of the will of the flesh nor of the will of man, but of God. 14 And the Word became flesh, and dwelt among us, and we saw His glory, glory as of the only begotten from the Father, full of grace and truth.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680611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night, star, outdoor object&#10;&#10;Description automatically generated">
            <a:extLst>
              <a:ext uri="{FF2B5EF4-FFF2-40B4-BE49-F238E27FC236}">
                <a16:creationId xmlns:a16="http://schemas.microsoft.com/office/drawing/2014/main" id="{F82B40AC-E948-486A-A8B3-7C83077F8F09}"/>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3800" b="1" cap="none" dirty="0">
                <a:solidFill>
                  <a:srgbClr val="00B0F0"/>
                </a:solidFill>
                <a:latin typeface="+mn-lt"/>
              </a:rPr>
              <a:t>The worth of the Word </a:t>
            </a:r>
            <a:r>
              <a:rPr lang="en-US" sz="3800" b="1" cap="none" baseline="30000" dirty="0">
                <a:solidFill>
                  <a:srgbClr val="00B0F0"/>
                </a:solidFill>
                <a:latin typeface="+mn-lt"/>
              </a:rPr>
              <a:t>(1:1-5)</a:t>
            </a:r>
          </a:p>
        </p:txBody>
      </p:sp>
      <p:sp>
        <p:nvSpPr>
          <p:cNvPr id="2" name="TextBox 1">
            <a:extLst>
              <a:ext uri="{FF2B5EF4-FFF2-40B4-BE49-F238E27FC236}">
                <a16:creationId xmlns:a16="http://schemas.microsoft.com/office/drawing/2014/main" id="{32E1C924-2E1A-4058-AA4D-953B979201D9}"/>
              </a:ext>
            </a:extLst>
          </p:cNvPr>
          <p:cNvSpPr txBox="1"/>
          <p:nvPr/>
        </p:nvSpPr>
        <p:spPr>
          <a:xfrm>
            <a:off x="300682" y="889962"/>
            <a:ext cx="11590636" cy="461665"/>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In the beginning was the </a:t>
            </a:r>
            <a:r>
              <a:rPr lang="en-US" sz="2400" b="1" i="1" u="sng" dirty="0">
                <a:effectLst/>
                <a:latin typeface="Calibri" panose="020F0502020204030204" pitchFamily="34" charset="0"/>
                <a:ea typeface="Calibri" panose="020F0502020204030204" pitchFamily="34" charset="0"/>
                <a:cs typeface="Calibri" panose="020F0502020204030204" pitchFamily="34" charset="0"/>
              </a:rPr>
              <a:t>Word</a:t>
            </a:r>
            <a:r>
              <a:rPr lang="en-US" sz="2400" i="1"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318003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night, star, outdoor object&#10;&#10;Description automatically generated">
            <a:extLst>
              <a:ext uri="{FF2B5EF4-FFF2-40B4-BE49-F238E27FC236}">
                <a16:creationId xmlns:a16="http://schemas.microsoft.com/office/drawing/2014/main" id="{F75D4B68-C246-49E1-B682-68649205CE20}"/>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The Word</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1384995"/>
          </a:xfrm>
          <a:prstGeom prst="rect">
            <a:avLst/>
          </a:prstGeom>
          <a:noFill/>
        </p:spPr>
        <p:txBody>
          <a:bodyPr wrap="square" rtlCol="0">
            <a:spAutoFit/>
          </a:bodyPr>
          <a:lstStyle/>
          <a:p>
            <a:pPr marL="0" marR="0" algn="just">
              <a:spcBef>
                <a:spcPts val="0"/>
              </a:spcBef>
              <a:spcAft>
                <a:spcPts val="0"/>
              </a:spcAft>
            </a:pPr>
            <a:r>
              <a:rPr lang="en-US" sz="2800" i="1" dirty="0">
                <a:effectLst/>
                <a:latin typeface="Calibri" panose="020F0502020204030204" pitchFamily="34" charset="0"/>
                <a:ea typeface="Calibri" panose="020F0502020204030204" pitchFamily="34" charset="0"/>
                <a:cs typeface="Calibri" panose="020F0502020204030204" pitchFamily="34" charset="0"/>
              </a:rPr>
              <a:t>“6 By the </a:t>
            </a:r>
            <a:r>
              <a:rPr lang="en-US" sz="2800" i="1" u="sng" dirty="0">
                <a:effectLst/>
                <a:latin typeface="Calibri" panose="020F0502020204030204" pitchFamily="34" charset="0"/>
                <a:ea typeface="Calibri" panose="020F0502020204030204" pitchFamily="34" charset="0"/>
                <a:cs typeface="Calibri" panose="020F0502020204030204" pitchFamily="34" charset="0"/>
              </a:rPr>
              <a:t>word</a:t>
            </a:r>
            <a:r>
              <a:rPr lang="en-US" sz="2800" i="1" dirty="0">
                <a:effectLst/>
                <a:latin typeface="Calibri" panose="020F0502020204030204" pitchFamily="34" charset="0"/>
                <a:ea typeface="Calibri" panose="020F0502020204030204" pitchFamily="34" charset="0"/>
                <a:cs typeface="Calibri" panose="020F0502020204030204" pitchFamily="34" charset="0"/>
              </a:rPr>
              <a:t> of the Lord the heavens were made, And by the breath of His mouth all their host…</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a:effectLst/>
                <a:latin typeface="Calibri" panose="020F0502020204030204" pitchFamily="34" charset="0"/>
                <a:ea typeface="Calibri" panose="020F0502020204030204" pitchFamily="34" charset="0"/>
                <a:cs typeface="Calibri" panose="020F0502020204030204" pitchFamily="34" charset="0"/>
              </a:rPr>
              <a:t>9 For He spoke, and it was done; He commanded, and it stood fast” (Psalm 33:6, 9).</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DDC03DD-09B5-4363-BF3C-5D956BF902FB}"/>
              </a:ext>
            </a:extLst>
          </p:cNvPr>
          <p:cNvSpPr txBox="1"/>
          <p:nvPr/>
        </p:nvSpPr>
        <p:spPr>
          <a:xfrm>
            <a:off x="290244" y="2545482"/>
            <a:ext cx="11590636" cy="1384995"/>
          </a:xfrm>
          <a:prstGeom prst="rect">
            <a:avLst/>
          </a:prstGeom>
          <a:noFill/>
        </p:spPr>
        <p:txBody>
          <a:bodyPr wrap="square" rtlCol="0">
            <a:spAutoFit/>
          </a:bodyPr>
          <a:lstStyle/>
          <a:p>
            <a:pPr marL="0" marR="0" algn="just">
              <a:spcBef>
                <a:spcPts val="0"/>
              </a:spcBef>
              <a:spcAft>
                <a:spcPts val="0"/>
              </a:spcAft>
            </a:pPr>
            <a:r>
              <a:rPr lang="en-US" sz="2800" i="1" dirty="0">
                <a:effectLst/>
                <a:latin typeface="Calibri" panose="020F0502020204030204" pitchFamily="34" charset="0"/>
                <a:ea typeface="Calibri" panose="020F0502020204030204" pitchFamily="34" charset="0"/>
                <a:cs typeface="Calibri" panose="020F0502020204030204" pitchFamily="34" charset="0"/>
              </a:rPr>
              <a:t>“By faith we understand that the worlds were prepared by the </a:t>
            </a:r>
            <a:r>
              <a:rPr lang="en-US" sz="2800" i="1" u="sng" dirty="0">
                <a:effectLst/>
                <a:latin typeface="Calibri" panose="020F0502020204030204" pitchFamily="34" charset="0"/>
                <a:ea typeface="Calibri" panose="020F0502020204030204" pitchFamily="34" charset="0"/>
                <a:cs typeface="Calibri" panose="020F0502020204030204" pitchFamily="34" charset="0"/>
              </a:rPr>
              <a:t>word</a:t>
            </a:r>
            <a:r>
              <a:rPr lang="en-US" sz="2800" i="1" dirty="0">
                <a:effectLst/>
                <a:latin typeface="Calibri" panose="020F0502020204030204" pitchFamily="34" charset="0"/>
                <a:ea typeface="Calibri" panose="020F0502020204030204" pitchFamily="34" charset="0"/>
                <a:cs typeface="Calibri" panose="020F0502020204030204" pitchFamily="34" charset="0"/>
              </a:rPr>
              <a:t> of God, so that what is seen was not made out of things which are visible” (Hebrews 11:3).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4D3BCD8-40CC-4768-B690-EC056783ACB4}"/>
              </a:ext>
            </a:extLst>
          </p:cNvPr>
          <p:cNvSpPr txBox="1"/>
          <p:nvPr/>
        </p:nvSpPr>
        <p:spPr>
          <a:xfrm>
            <a:off x="292332" y="4226054"/>
            <a:ext cx="11590636" cy="1815882"/>
          </a:xfrm>
          <a:prstGeom prst="rect">
            <a:avLst/>
          </a:prstGeom>
          <a:noFill/>
        </p:spPr>
        <p:txBody>
          <a:bodyPr wrap="square" rtlCol="0">
            <a:spAutoFit/>
          </a:bodyPr>
          <a:lstStyle/>
          <a:p>
            <a:pPr marL="0" marR="0" algn="just">
              <a:spcBef>
                <a:spcPts val="0"/>
              </a:spcBef>
              <a:spcAft>
                <a:spcPts val="0"/>
              </a:spcAft>
            </a:pPr>
            <a:r>
              <a:rPr lang="en-US" sz="2800" i="1" dirty="0">
                <a:effectLst/>
                <a:latin typeface="Calibri" panose="020F0502020204030204" pitchFamily="34" charset="0"/>
                <a:ea typeface="Calibri" panose="020F0502020204030204" pitchFamily="34" charset="0"/>
                <a:cs typeface="Arial" panose="020B0604020202020204" pitchFamily="34" charset="0"/>
              </a:rPr>
              <a:t>“1 God, after He spoke long ago to the fathers in the prophets in many portions and in many ways, 2 in these last days has spoken to us in His Son, whom He appointed heir of all things, through whom also He made the world” (Hebrews 1:1-2).</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943985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7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night, star, outdoor object&#10;&#10;Description automatically generated">
            <a:extLst>
              <a:ext uri="{FF2B5EF4-FFF2-40B4-BE49-F238E27FC236}">
                <a16:creationId xmlns:a16="http://schemas.microsoft.com/office/drawing/2014/main" id="{F82B40AC-E948-486A-A8B3-7C83077F8F09}"/>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3800" b="1" cap="none" dirty="0">
                <a:solidFill>
                  <a:srgbClr val="00B0F0"/>
                </a:solidFill>
                <a:latin typeface="+mn-lt"/>
              </a:rPr>
              <a:t>The worth of the Word </a:t>
            </a:r>
            <a:r>
              <a:rPr lang="en-US" sz="3800" b="1" cap="none" baseline="30000" dirty="0">
                <a:solidFill>
                  <a:srgbClr val="00B0F0"/>
                </a:solidFill>
                <a:latin typeface="+mn-lt"/>
              </a:rPr>
              <a:t>(1:1-5)</a:t>
            </a:r>
          </a:p>
        </p:txBody>
      </p:sp>
      <p:sp>
        <p:nvSpPr>
          <p:cNvPr id="2" name="TextBox 1">
            <a:extLst>
              <a:ext uri="{FF2B5EF4-FFF2-40B4-BE49-F238E27FC236}">
                <a16:creationId xmlns:a16="http://schemas.microsoft.com/office/drawing/2014/main" id="{32E1C924-2E1A-4058-AA4D-953B979201D9}"/>
              </a:ext>
            </a:extLst>
          </p:cNvPr>
          <p:cNvSpPr txBox="1"/>
          <p:nvPr/>
        </p:nvSpPr>
        <p:spPr>
          <a:xfrm>
            <a:off x="300682" y="889962"/>
            <a:ext cx="11590636" cy="461665"/>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In the beginning was the </a:t>
            </a:r>
            <a:r>
              <a:rPr lang="en-US" sz="2400" b="1" i="1" u="sng" dirty="0">
                <a:effectLst/>
                <a:latin typeface="Calibri" panose="020F0502020204030204" pitchFamily="34" charset="0"/>
                <a:ea typeface="Calibri" panose="020F0502020204030204" pitchFamily="34" charset="0"/>
                <a:cs typeface="Calibri" panose="020F0502020204030204" pitchFamily="34" charset="0"/>
              </a:rPr>
              <a:t>Word</a:t>
            </a:r>
            <a:r>
              <a:rPr lang="en-US" sz="2400" i="1"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707808C-2771-40BC-B3A6-DB786D7B50E6}"/>
              </a:ext>
            </a:extLst>
          </p:cNvPr>
          <p:cNvSpPr txBox="1"/>
          <p:nvPr/>
        </p:nvSpPr>
        <p:spPr>
          <a:xfrm>
            <a:off x="300682" y="1466157"/>
            <a:ext cx="11590636" cy="584775"/>
          </a:xfrm>
          <a:prstGeom prst="rect">
            <a:avLst/>
          </a:prstGeom>
          <a:noFill/>
        </p:spPr>
        <p:txBody>
          <a:bodyPr wrap="square" rtlCol="0">
            <a:spAutoFit/>
          </a:bodyPr>
          <a:lstStyle/>
          <a:p>
            <a:pPr marL="514350" marR="0" indent="-51435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Calibri" panose="020F0502020204030204" pitchFamily="34" charset="0"/>
              </a:rPr>
              <a:t>The Word is the Eternal God (1-2)</a:t>
            </a:r>
          </a:p>
        </p:txBody>
      </p:sp>
      <p:sp>
        <p:nvSpPr>
          <p:cNvPr id="8" name="TextBox 7">
            <a:extLst>
              <a:ext uri="{FF2B5EF4-FFF2-40B4-BE49-F238E27FC236}">
                <a16:creationId xmlns:a16="http://schemas.microsoft.com/office/drawing/2014/main" id="{04F80EB4-25EE-405E-B25E-78A6486ED0B5}"/>
              </a:ext>
            </a:extLst>
          </p:cNvPr>
          <p:cNvSpPr txBox="1"/>
          <p:nvPr/>
        </p:nvSpPr>
        <p:spPr>
          <a:xfrm>
            <a:off x="318172" y="2203175"/>
            <a:ext cx="11590636" cy="2246769"/>
          </a:xfrm>
          <a:prstGeom prst="rect">
            <a:avLst/>
          </a:prstGeom>
          <a:noFill/>
        </p:spPr>
        <p:txBody>
          <a:bodyPr wrap="square" rtlCol="0">
            <a:spAutoFit/>
          </a:bodyPr>
          <a:lstStyle/>
          <a:p>
            <a:pPr marL="742950" lvl="1" indent="-285750" algn="just">
              <a:buFont typeface="Wingdings" panose="05000000000000000000" pitchFamily="2" charset="2"/>
              <a:buChar char="§"/>
            </a:pPr>
            <a:r>
              <a:rPr lang="en-US" sz="2800" dirty="0"/>
              <a:t>The Word was and is always existing. </a:t>
            </a:r>
          </a:p>
          <a:p>
            <a:pPr marL="742950" lvl="1" indent="-285750" algn="just">
              <a:buFont typeface="Wingdings" panose="05000000000000000000" pitchFamily="2" charset="2"/>
              <a:buChar char="§"/>
            </a:pPr>
            <a:r>
              <a:rPr lang="en-US" sz="2800" dirty="0"/>
              <a:t>The Word was and is always distinct from but in perfect fellowship with God.</a:t>
            </a:r>
          </a:p>
          <a:p>
            <a:pPr marL="742950" lvl="1" indent="-285750" algn="just">
              <a:buFont typeface="Wingdings" panose="05000000000000000000" pitchFamily="2" charset="2"/>
              <a:buChar char="§"/>
            </a:pPr>
            <a:r>
              <a:rPr lang="en-US" sz="2800" dirty="0"/>
              <a:t>The Word was and is always existing as God in character and essence. </a:t>
            </a:r>
          </a:p>
        </p:txBody>
      </p:sp>
    </p:spTree>
    <p:extLst>
      <p:ext uri="{BB962C8B-B14F-4D97-AF65-F5344CB8AC3E}">
        <p14:creationId xmlns:p14="http://schemas.microsoft.com/office/powerpoint/2010/main" val="419834450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par>
                          <p:cTn id="8" fill="hold">
                            <p:stCondLst>
                              <p:cond delay="175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750"/>
                                        <p:tgtEl>
                                          <p:spTgt spid="5">
                                            <p:txEl>
                                              <p:pRg st="0" end="0"/>
                                            </p:txEl>
                                          </p:spTgt>
                                        </p:tgtEl>
                                      </p:cBhvr>
                                    </p:animEffect>
                                  </p:childTnLst>
                                </p:cTn>
                              </p:par>
                            </p:childTnLst>
                          </p:cTn>
                        </p:par>
                        <p:par>
                          <p:cTn id="12" fill="hold">
                            <p:stCondLst>
                              <p:cond delay="35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75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1750"/>
                                        <p:tgtEl>
                                          <p:spTgt spid="8">
                                            <p:txEl>
                                              <p:pRg st="0" end="0"/>
                                            </p:txEl>
                                          </p:spTgt>
                                        </p:tgtEl>
                                      </p:cBhvr>
                                    </p:animEffect>
                                  </p:childTnLst>
                                </p:cTn>
                              </p:par>
                            </p:childTnLst>
                          </p:cTn>
                        </p:par>
                        <p:par>
                          <p:cTn id="21" fill="hold">
                            <p:stCondLst>
                              <p:cond delay="1750"/>
                            </p:stCondLst>
                            <p:childTnLst>
                              <p:par>
                                <p:cTn id="22" presetID="10" presetClass="entr" presetSubtype="0" fill="hold" nodeType="afterEffect">
                                  <p:stCondLst>
                                    <p:cond delay="125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fade">
                                      <p:cBhvr>
                                        <p:cTn id="24" dur="1750"/>
                                        <p:tgtEl>
                                          <p:spTgt spid="8">
                                            <p:txEl>
                                              <p:pRg st="1" end="1"/>
                                            </p:txEl>
                                          </p:spTgt>
                                        </p:tgtEl>
                                      </p:cBhvr>
                                    </p:animEffect>
                                  </p:childTnLst>
                                </p:cTn>
                              </p:par>
                            </p:childTnLst>
                          </p:cTn>
                        </p:par>
                        <p:par>
                          <p:cTn id="25" fill="hold">
                            <p:stCondLst>
                              <p:cond delay="4750"/>
                            </p:stCondLst>
                            <p:childTnLst>
                              <p:par>
                                <p:cTn id="26" presetID="10" presetClass="entr" presetSubtype="0" fill="hold" nodeType="afterEffect">
                                  <p:stCondLst>
                                    <p:cond delay="125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fade">
                                      <p:cBhvr>
                                        <p:cTn id="28" dur="175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night, star, outdoor object&#10;&#10;Description automatically generated">
            <a:extLst>
              <a:ext uri="{FF2B5EF4-FFF2-40B4-BE49-F238E27FC236}">
                <a16:creationId xmlns:a16="http://schemas.microsoft.com/office/drawing/2014/main" id="{F82B40AC-E948-486A-A8B3-7C83077F8F09}"/>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3800" b="1" cap="none" dirty="0">
                <a:solidFill>
                  <a:srgbClr val="00B0F0"/>
                </a:solidFill>
                <a:latin typeface="+mn-lt"/>
              </a:rPr>
              <a:t>The worth of the Word </a:t>
            </a:r>
            <a:r>
              <a:rPr lang="en-US" sz="3800" b="1" cap="none" baseline="30000" dirty="0">
                <a:solidFill>
                  <a:srgbClr val="00B0F0"/>
                </a:solidFill>
                <a:latin typeface="+mn-lt"/>
              </a:rPr>
              <a:t>(1:1-5)</a:t>
            </a:r>
          </a:p>
        </p:txBody>
      </p:sp>
      <p:sp>
        <p:nvSpPr>
          <p:cNvPr id="2" name="TextBox 1">
            <a:extLst>
              <a:ext uri="{FF2B5EF4-FFF2-40B4-BE49-F238E27FC236}">
                <a16:creationId xmlns:a16="http://schemas.microsoft.com/office/drawing/2014/main" id="{32E1C924-2E1A-4058-AA4D-953B979201D9}"/>
              </a:ext>
            </a:extLst>
          </p:cNvPr>
          <p:cNvSpPr txBox="1"/>
          <p:nvPr/>
        </p:nvSpPr>
        <p:spPr>
          <a:xfrm>
            <a:off x="300682" y="889962"/>
            <a:ext cx="11590636" cy="461665"/>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In the beginning was the </a:t>
            </a:r>
            <a:r>
              <a:rPr lang="en-US" sz="2400" b="1" i="1" u="sng" dirty="0">
                <a:effectLst/>
                <a:latin typeface="Calibri" panose="020F0502020204030204" pitchFamily="34" charset="0"/>
                <a:ea typeface="Calibri" panose="020F0502020204030204" pitchFamily="34" charset="0"/>
                <a:cs typeface="Calibri" panose="020F0502020204030204" pitchFamily="34" charset="0"/>
              </a:rPr>
              <a:t>Word</a:t>
            </a:r>
            <a:r>
              <a:rPr lang="en-US" sz="2400" i="1" dirty="0">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707808C-2771-40BC-B3A6-DB786D7B50E6}"/>
              </a:ext>
            </a:extLst>
          </p:cNvPr>
          <p:cNvSpPr txBox="1"/>
          <p:nvPr/>
        </p:nvSpPr>
        <p:spPr>
          <a:xfrm>
            <a:off x="300682" y="1466157"/>
            <a:ext cx="11590636" cy="2062103"/>
          </a:xfrm>
          <a:prstGeom prst="rect">
            <a:avLst/>
          </a:prstGeom>
          <a:noFill/>
        </p:spPr>
        <p:txBody>
          <a:bodyPr wrap="square" rtlCol="0">
            <a:spAutoFit/>
          </a:bodyPr>
          <a:lstStyle/>
          <a:p>
            <a:pPr marL="514350" marR="0" indent="-51435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Calibri" panose="020F0502020204030204" pitchFamily="34" charset="0"/>
              </a:rPr>
              <a:t>The Word is the Eternal God (1-2)</a:t>
            </a:r>
          </a:p>
          <a:p>
            <a:pPr marL="514350" marR="0" indent="-514350" algn="just">
              <a:spcBef>
                <a:spcPts val="0"/>
              </a:spcBef>
              <a:spcAft>
                <a:spcPts val="0"/>
              </a:spcAft>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The Word is the Creator (3)</a:t>
            </a:r>
          </a:p>
          <a:p>
            <a:pPr marL="514350" marR="0" indent="-51435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Calibri" panose="020F0502020204030204" pitchFamily="34" charset="0"/>
              </a:rPr>
              <a:t>The Word is Life (4)</a:t>
            </a:r>
          </a:p>
          <a:p>
            <a:pPr marL="514350" marR="0" indent="-514350" algn="just">
              <a:spcBef>
                <a:spcPts val="0"/>
              </a:spcBef>
              <a:spcAft>
                <a:spcPts val="0"/>
              </a:spcAft>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The Word is Light (5)</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775588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75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75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175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night, star, outdoor object&#10;&#10;Description automatically generated">
            <a:extLst>
              <a:ext uri="{FF2B5EF4-FFF2-40B4-BE49-F238E27FC236}">
                <a16:creationId xmlns:a16="http://schemas.microsoft.com/office/drawing/2014/main" id="{F82B40AC-E948-486A-A8B3-7C83077F8F09}"/>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3800" b="1" cap="none" dirty="0">
                <a:solidFill>
                  <a:srgbClr val="00B0F0"/>
                </a:solidFill>
                <a:latin typeface="+mn-lt"/>
              </a:rPr>
              <a:t>The witness to the Word </a:t>
            </a:r>
            <a:r>
              <a:rPr lang="en-US" sz="3800" b="1" cap="none" baseline="30000" dirty="0">
                <a:solidFill>
                  <a:srgbClr val="00B0F0"/>
                </a:solidFill>
                <a:latin typeface="+mn-lt"/>
              </a:rPr>
              <a:t>(1:6-13)</a:t>
            </a:r>
          </a:p>
        </p:txBody>
      </p:sp>
      <p:sp>
        <p:nvSpPr>
          <p:cNvPr id="5" name="TextBox 4">
            <a:extLst>
              <a:ext uri="{FF2B5EF4-FFF2-40B4-BE49-F238E27FC236}">
                <a16:creationId xmlns:a16="http://schemas.microsoft.com/office/drawing/2014/main" id="{8707808C-2771-40BC-B3A6-DB786D7B50E6}"/>
              </a:ext>
            </a:extLst>
          </p:cNvPr>
          <p:cNvSpPr txBox="1"/>
          <p:nvPr/>
        </p:nvSpPr>
        <p:spPr>
          <a:xfrm>
            <a:off x="300682" y="1076417"/>
            <a:ext cx="11590636" cy="2554545"/>
          </a:xfrm>
          <a:prstGeom prst="rect">
            <a:avLst/>
          </a:prstGeom>
          <a:noFill/>
        </p:spPr>
        <p:txBody>
          <a:bodyPr wrap="square" rtlCol="0">
            <a:spAutoFit/>
          </a:bodyPr>
          <a:lstStyle/>
          <a:p>
            <a:pPr marL="514350" marR="0" indent="-51435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Calibri" panose="020F0502020204030204" pitchFamily="34" charset="0"/>
              </a:rPr>
              <a:t>The witness of John the Baptist (6-8)</a:t>
            </a:r>
          </a:p>
          <a:p>
            <a:pPr marL="514350" marR="0" indent="-514350" algn="just">
              <a:spcBef>
                <a:spcPts val="0"/>
              </a:spcBef>
              <a:spcAft>
                <a:spcPts val="0"/>
              </a:spcAft>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The witness of the Light (9-13)</a:t>
            </a:r>
          </a:p>
          <a:p>
            <a:pPr marL="971550" lvl="1" indent="-514350" algn="just">
              <a:buFont typeface="+mj-lt"/>
              <a:buAutoNum type="arabicPeriod"/>
            </a:pPr>
            <a:r>
              <a:rPr lang="en-US" sz="3200" dirty="0">
                <a:effectLst/>
                <a:latin typeface="Calibri" panose="020F0502020204030204" pitchFamily="34" charset="0"/>
                <a:ea typeface="Calibri" panose="020F0502020204030204" pitchFamily="34" charset="0"/>
                <a:cs typeface="Calibri" panose="020F0502020204030204" pitchFamily="34" charset="0"/>
              </a:rPr>
              <a:t>The Light revealed (9)</a:t>
            </a:r>
          </a:p>
          <a:p>
            <a:pPr marL="971550" lvl="1" indent="-514350" algn="just">
              <a:buFont typeface="+mj-lt"/>
              <a:buAutoNum type="arabicPeriod"/>
            </a:pPr>
            <a:r>
              <a:rPr lang="en-US" sz="3200" dirty="0">
                <a:latin typeface="Calibri" panose="020F0502020204030204" pitchFamily="34" charset="0"/>
                <a:ea typeface="Calibri" panose="020F0502020204030204" pitchFamily="34" charset="0"/>
                <a:cs typeface="Calibri" panose="020F0502020204030204" pitchFamily="34" charset="0"/>
              </a:rPr>
              <a:t>The Light rejected (10-11)</a:t>
            </a:r>
          </a:p>
          <a:p>
            <a:pPr marL="971550" lvl="1" indent="-514350" algn="just">
              <a:buFont typeface="+mj-lt"/>
              <a:buAutoNum type="arabicPeriod"/>
            </a:pPr>
            <a:r>
              <a:rPr lang="en-US" sz="3200" dirty="0">
                <a:effectLst/>
                <a:latin typeface="Calibri" panose="020F0502020204030204" pitchFamily="34" charset="0"/>
                <a:ea typeface="Calibri" panose="020F0502020204030204" pitchFamily="34" charset="0"/>
                <a:cs typeface="Calibri" panose="020F0502020204030204" pitchFamily="34" charset="0"/>
              </a:rPr>
              <a:t>The light received (12-13)</a:t>
            </a:r>
          </a:p>
        </p:txBody>
      </p:sp>
    </p:spTree>
    <p:extLst>
      <p:ext uri="{BB962C8B-B14F-4D97-AF65-F5344CB8AC3E}">
        <p14:creationId xmlns:p14="http://schemas.microsoft.com/office/powerpoint/2010/main" val="72302497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75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750"/>
                                        <p:tgtEl>
                                          <p:spTgt spid="5">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1750"/>
                                        <p:tgtEl>
                                          <p:spTgt spid="5">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175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outdoor, night, star, outdoor object&#10;&#10;Description automatically generated">
            <a:extLst>
              <a:ext uri="{FF2B5EF4-FFF2-40B4-BE49-F238E27FC236}">
                <a16:creationId xmlns:a16="http://schemas.microsoft.com/office/drawing/2014/main" id="{F82B40AC-E948-486A-A8B3-7C83077F8F09}"/>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3"/>
            </a:pPr>
            <a:r>
              <a:rPr lang="en-US" sz="3800" b="1" cap="none" dirty="0">
                <a:solidFill>
                  <a:srgbClr val="00B0F0"/>
                </a:solidFill>
                <a:latin typeface="+mn-lt"/>
              </a:rPr>
              <a:t>The wonder of the Word </a:t>
            </a:r>
            <a:r>
              <a:rPr lang="en-US" sz="3800" b="1" cap="none" baseline="30000" dirty="0">
                <a:solidFill>
                  <a:srgbClr val="00B0F0"/>
                </a:solidFill>
                <a:latin typeface="+mn-lt"/>
              </a:rPr>
              <a:t>(1:14)</a:t>
            </a:r>
          </a:p>
        </p:txBody>
      </p:sp>
      <p:sp>
        <p:nvSpPr>
          <p:cNvPr id="2" name="TextBox 1">
            <a:extLst>
              <a:ext uri="{FF2B5EF4-FFF2-40B4-BE49-F238E27FC236}">
                <a16:creationId xmlns:a16="http://schemas.microsoft.com/office/drawing/2014/main" id="{32E1C924-2E1A-4058-AA4D-953B979201D9}"/>
              </a:ext>
            </a:extLst>
          </p:cNvPr>
          <p:cNvSpPr txBox="1"/>
          <p:nvPr/>
        </p:nvSpPr>
        <p:spPr>
          <a:xfrm>
            <a:off x="300682" y="889962"/>
            <a:ext cx="11590636" cy="830997"/>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And the Word became flesh, and dwelt among us, and we saw His glory, glory as of the only begotten from the Father, full of grace and truth.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A6A1348-6E2A-4717-8D03-065B6B492375}"/>
              </a:ext>
            </a:extLst>
          </p:cNvPr>
          <p:cNvSpPr txBox="1"/>
          <p:nvPr/>
        </p:nvSpPr>
        <p:spPr>
          <a:xfrm>
            <a:off x="408112" y="3200938"/>
            <a:ext cx="11483206" cy="1754326"/>
          </a:xfrm>
          <a:prstGeom prst="rect">
            <a:avLst/>
          </a:prstGeom>
          <a:noFill/>
        </p:spPr>
        <p:txBody>
          <a:bodyPr wrap="square" rtlCol="0">
            <a:spAutoFit/>
          </a:bodyPr>
          <a:lstStyle/>
          <a:p>
            <a:pPr marL="0" marR="0" algn="just">
              <a:spcBef>
                <a:spcPts val="0"/>
              </a:spcBef>
              <a:spcAft>
                <a:spcPts val="0"/>
              </a:spcAft>
            </a:pPr>
            <a:r>
              <a:rPr lang="en-US" sz="3600" dirty="0">
                <a:effectLst/>
                <a:latin typeface="Arial" panose="020B0604020202020204" pitchFamily="34" charset="0"/>
                <a:ea typeface="Times New Roman" panose="02020603050405020304" pitchFamily="18" charset="0"/>
              </a:rPr>
              <a:t>The Word became flesh. The Word, who is eternal God, Creator, life, and light took upon Himself the vestiges of creaturehood.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148108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9013</TotalTime>
  <Words>935</Words>
  <Application>Microsoft Office PowerPoint</Application>
  <PresentationFormat>Widescreen</PresentationFormat>
  <Paragraphs>47</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Candara</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194</cp:revision>
  <cp:lastPrinted>2020-05-22T15:03:41Z</cp:lastPrinted>
  <dcterms:created xsi:type="dcterms:W3CDTF">2019-06-22T19:37:39Z</dcterms:created>
  <dcterms:modified xsi:type="dcterms:W3CDTF">2020-12-19T16:07:49Z</dcterms:modified>
</cp:coreProperties>
</file>